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sldNum" sz="quarter" idx="2"/>
          </p:nvPr>
        </p:nvSpPr>
        <p:spPr>
          <a:xfrm>
            <a:off x="6553200" y="6245225"/>
            <a:ext cx="358413" cy="350662"/>
          </a:xfrm>
          <a:prstGeom prst="rect">
            <a:avLst/>
          </a:prstGeom>
        </p:spPr>
        <p:txBody>
          <a:bodyPr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66762" marR="0" indent="-309562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184563" marR="0" indent="-27016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68779" marR="0" indent="-29717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59000" marR="0" indent="-3302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16200" marR="0" indent="-3302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73400" marR="0" indent="-3302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30600" marR="0" indent="-3302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87800" marR="0" indent="-3302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 idx="4294967295"/>
          </p:nvPr>
        </p:nvSpPr>
        <p:spPr>
          <a:xfrm>
            <a:off x="533400" y="914399"/>
            <a:ext cx="8077200" cy="1143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222222"/>
                </a:solidFill>
              </a:defRPr>
            </a:lvl1pPr>
          </a:lstStyle>
          <a:p>
            <a:pPr/>
            <a:r>
              <a:t>About the Presentations</a:t>
            </a:r>
          </a:p>
        </p:txBody>
      </p:sp>
      <p:sp>
        <p:nvSpPr>
          <p:cNvPr id="28" name="Shape 28"/>
          <p:cNvSpPr/>
          <p:nvPr>
            <p:ph type="body" idx="4294967295"/>
          </p:nvPr>
        </p:nvSpPr>
        <p:spPr>
          <a:xfrm>
            <a:off x="533400" y="2057399"/>
            <a:ext cx="8077200" cy="4572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buChar char="•"/>
              <a:defRPr>
                <a:solidFill>
                  <a:srgbClr val="222222"/>
                </a:solidFill>
              </a:defRPr>
            </a:pPr>
            <a:r>
              <a:t>The presentations cover the objectives found in the opening of each chapter.</a:t>
            </a:r>
          </a:p>
          <a:p>
            <a:pPr>
              <a:buChar char="•"/>
              <a:defRPr>
                <a:solidFill>
                  <a:srgbClr val="222222"/>
                </a:solidFill>
              </a:defRPr>
            </a:pPr>
            <a:r>
              <a:t>All chapter objectives are listed in the beginning of each presentation. </a:t>
            </a:r>
          </a:p>
          <a:p>
            <a:pPr>
              <a:buChar char="•"/>
              <a:defRPr>
                <a:solidFill>
                  <a:srgbClr val="222222"/>
                </a:solidFill>
              </a:defRPr>
            </a:pPr>
            <a:r>
              <a:t>You may customize the presentations to fit your class needs. </a:t>
            </a:r>
          </a:p>
          <a:p>
            <a:pPr>
              <a:buChar char="•"/>
              <a:defRPr>
                <a:solidFill>
                  <a:srgbClr val="222222"/>
                </a:solidFill>
              </a:defRPr>
            </a:pPr>
            <a:r>
              <a:t>Some figures from the chapters are included. A complete set of images from the book can be found on the Instructor Resources disc. </a:t>
            </a:r>
          </a:p>
        </p:txBody>
      </p:sp>
      <p:pic>
        <p:nvPicPr>
          <p:cNvPr id="29" name="Cengage_1.jpg" descr="Cengage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3667125" cy="91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Hardware Needs Software to Work (cont’d.)</a:t>
            </a:r>
          </a:p>
        </p:txBody>
      </p:sp>
      <p:sp>
        <p:nvSpPr>
          <p:cNvPr id="73" name="Shape 73"/>
          <p:cNvSpPr/>
          <p:nvPr>
            <p:ph type="body" idx="4294967295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Hexadecimal number system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65</a:t>
            </a:r>
            <a:r>
              <a:rPr baseline="-5999"/>
              <a:t>10</a:t>
            </a:r>
            <a:r>
              <a:t> is not the same as 65</a:t>
            </a:r>
            <a:r>
              <a:rPr baseline="-5999" sz="2300"/>
              <a:t>16</a:t>
            </a:r>
            <a:endParaRPr baseline="-5999" sz="2300"/>
          </a:p>
          <a:p>
            <a:pPr lvl="1" marL="742950" indent="-285750">
              <a:spcBef>
                <a:spcPts val="0"/>
              </a:spcBef>
              <a:defRPr sz="2400"/>
            </a:pPr>
            <a:r>
              <a:t>65</a:t>
            </a:r>
            <a:r>
              <a:rPr baseline="-5999"/>
              <a:t>10</a:t>
            </a:r>
            <a:r>
              <a:t> is 41</a:t>
            </a:r>
            <a:r>
              <a:rPr baseline="-5999" sz="2300"/>
              <a:t>16</a:t>
            </a:r>
            <a:endParaRPr baseline="-5999" sz="2300"/>
          </a:p>
          <a:p>
            <a:pPr lvl="1" marL="731043" indent="-273843">
              <a:spcBef>
                <a:spcPts val="0"/>
              </a:spcBef>
              <a:defRPr sz="2300"/>
            </a:pPr>
            <a:r>
              <a:t>41 is 4 (x16</a:t>
            </a:r>
            <a:r>
              <a:rPr baseline="31999"/>
              <a:t>1</a:t>
            </a:r>
            <a:r>
              <a:t>) + 1 (x16</a:t>
            </a:r>
            <a:r>
              <a:rPr baseline="31999"/>
              <a:t>0</a:t>
            </a:r>
            <a:r>
              <a:t>) </a:t>
            </a:r>
          </a:p>
          <a:p>
            <a:pPr lvl="1" marL="731043" indent="-273843">
              <a:spcBef>
                <a:spcPts val="0"/>
              </a:spcBef>
              <a:defRPr sz="2300"/>
            </a:pPr>
            <a:r>
              <a:t>64 + 1 = 65</a:t>
            </a:r>
            <a:r>
              <a:rPr baseline="-5999"/>
              <a:t>10</a:t>
            </a:r>
            <a:endParaRPr baseline="-5999"/>
          </a:p>
          <a:p>
            <a:pPr lvl="1" marL="742950" indent="-285750">
              <a:spcBef>
                <a:spcPts val="0"/>
              </a:spcBef>
              <a:defRPr sz="2400"/>
            </a:pPr>
            <a:endParaRPr baseline="-5999" sz="2300"/>
          </a:p>
          <a:p>
            <a:pPr marL="303334" indent="-303334">
              <a:buChar char="•"/>
            </a:pPr>
            <a:r>
              <a:rPr baseline="-5999" sz="2300"/>
              <a:t> </a:t>
            </a:r>
            <a:r>
              <a:rPr sz="2300"/>
              <a:t>Convert the following decimal numbers to Hexadecimal</a:t>
            </a:r>
            <a:endParaRPr baseline="-5999" sz="2300"/>
          </a:p>
          <a:p>
            <a:pPr marL="303334" indent="-303334">
              <a:buChar char="•"/>
            </a:pPr>
            <a:r>
              <a:rPr sz="2300"/>
              <a:t>240</a:t>
            </a:r>
            <a:r>
              <a:rPr baseline="-5999" sz="2300"/>
              <a:t>10</a:t>
            </a:r>
            <a:endParaRPr sz="2300"/>
          </a:p>
          <a:p>
            <a:pPr marL="303334" indent="-303334">
              <a:buChar char="•"/>
            </a:pPr>
            <a:r>
              <a:rPr sz="2300"/>
              <a:t>640</a:t>
            </a:r>
            <a:r>
              <a:rPr baseline="-5999" sz="2300"/>
              <a:t>10</a:t>
            </a:r>
            <a:endParaRPr sz="2300"/>
          </a:p>
          <a:p>
            <a:pPr marL="303334" indent="-303334">
              <a:buChar char="•"/>
            </a:pPr>
            <a:r>
              <a:rPr sz="2300"/>
              <a:t>972</a:t>
            </a:r>
            <a:r>
              <a:rPr baseline="-5999" sz="2300"/>
              <a:t>10</a:t>
            </a:r>
          </a:p>
        </p:txBody>
      </p:sp>
      <p:sp>
        <p:nvSpPr>
          <p:cNvPr id="74" name="Shape 74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 idx="4294967295"/>
          </p:nvPr>
        </p:nvSpPr>
        <p:spPr>
          <a:xfrm>
            <a:off x="381000" y="-1"/>
            <a:ext cx="8229600" cy="1143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Activity 1</a:t>
            </a:r>
          </a:p>
        </p:txBody>
      </p:sp>
      <p:sp>
        <p:nvSpPr>
          <p:cNvPr id="78" name="Shape 78"/>
          <p:cNvSpPr/>
          <p:nvPr>
            <p:ph type="body" idx="4294967295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buChar char="•"/>
              <a:defRPr b="1"/>
            </a:pPr>
            <a:r>
              <a:t>Set A or Set B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What are the ASCII Equivalents of the 1</a:t>
            </a:r>
            <a:r>
              <a:rPr baseline="30000"/>
              <a:t>st</a:t>
            </a:r>
            <a:r>
              <a:t> five letters of your first name or last name?</a:t>
            </a:r>
          </a:p>
          <a:p>
            <a:pPr>
              <a:buChar char="•"/>
              <a:defRPr b="1"/>
            </a:pPr>
            <a:r>
              <a:t>Set A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Convert the following:</a:t>
            </a:r>
          </a:p>
          <a:p>
            <a:pPr lvl="2" marL="1163781" indent="-249381">
              <a:spcBef>
                <a:spcPts val="0"/>
              </a:spcBef>
              <a:defRPr sz="2200"/>
            </a:pPr>
            <a:r>
              <a:rPr sz="2400"/>
              <a:t>247 to Binary</a:t>
            </a:r>
          </a:p>
          <a:p>
            <a:pPr lvl="2" marL="1143000" indent="-228600">
              <a:spcBef>
                <a:spcPts val="0"/>
              </a:spcBef>
              <a:defRPr sz="2200"/>
            </a:pPr>
            <a:r>
              <a:t>247 to Hexadecimal</a:t>
            </a:r>
          </a:p>
          <a:p>
            <a:pPr>
              <a:buChar char="•"/>
              <a:defRPr b="1"/>
            </a:pPr>
            <a:r>
              <a:t>Set B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Convert the following</a:t>
            </a:r>
          </a:p>
          <a:p>
            <a:pPr lvl="2" marL="1163781" indent="-249381">
              <a:spcBef>
                <a:spcPts val="0"/>
              </a:spcBef>
              <a:defRPr sz="2200"/>
            </a:pPr>
            <a:r>
              <a:rPr sz="2400"/>
              <a:t>252 to Binary</a:t>
            </a:r>
          </a:p>
          <a:p>
            <a:pPr lvl="2" marL="1143000" indent="-228600">
              <a:spcBef>
                <a:spcPts val="0"/>
              </a:spcBef>
              <a:defRPr sz="2200"/>
            </a:pPr>
            <a:r>
              <a:t>252 to Hexadecimal</a:t>
            </a:r>
          </a:p>
        </p:txBody>
      </p:sp>
      <p:sp>
        <p:nvSpPr>
          <p:cNvPr id="79" name="Shape 79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xfrm>
            <a:off x="8398088" y="6245225"/>
            <a:ext cx="288712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83" name="Shape 83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4" name="Shape 84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PC Hardware Components</a:t>
            </a:r>
          </a:p>
        </p:txBody>
      </p:sp>
      <p:sp>
        <p:nvSpPr>
          <p:cNvPr id="85" name="Shape 85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Input/output (I/O) devices: external to the case </a:t>
            </a:r>
          </a:p>
          <a:p>
            <a:pPr>
              <a:buChar char="•"/>
            </a:pPr>
            <a:r>
              <a:t>Processing, storage devices: internal to the case</a:t>
            </a:r>
          </a:p>
          <a:p>
            <a:pPr>
              <a:buChar char="•"/>
            </a:pPr>
            <a:r>
              <a:t>Central processing unit (CPU)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Also called: processor, microprocessor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Reads input, processes data, writes data to storage </a:t>
            </a:r>
          </a:p>
          <a:p>
            <a:pPr>
              <a:buChar char="•"/>
            </a:pPr>
            <a:r>
              <a:t>Elements required by I/O, storage devices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Method for CPU to communicate with the device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Software to instruct, control the device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Electricity to power the device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9" name="Shape 89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Hardware Used for Input and Output</a:t>
            </a:r>
          </a:p>
        </p:txBody>
      </p:sp>
      <p:sp>
        <p:nvSpPr>
          <p:cNvPr id="90" name="Shape 90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buChar char="•"/>
            </a:pPr>
            <a:r>
              <a:t>I/O device communication with computer components</a:t>
            </a:r>
          </a:p>
          <a:p>
            <a:pPr lvl="1" marL="742950" indent="-285750">
              <a:lnSpc>
                <a:spcPct val="90000"/>
              </a:lnSpc>
              <a:spcBef>
                <a:spcPts val="0"/>
              </a:spcBef>
              <a:defRPr sz="2400"/>
            </a:pPr>
            <a:r>
              <a:t>Wireless</a:t>
            </a:r>
          </a:p>
          <a:p>
            <a:pPr lvl="1" marL="742950" indent="-285750">
              <a:lnSpc>
                <a:spcPct val="90000"/>
              </a:lnSpc>
              <a:spcBef>
                <a:spcPts val="0"/>
              </a:spcBef>
              <a:defRPr sz="2400"/>
            </a:pPr>
            <a:r>
              <a:t>Cabled using a port</a:t>
            </a:r>
          </a:p>
          <a:p>
            <a:pPr lvl="2" marL="1143000" indent="-228600">
              <a:lnSpc>
                <a:spcPct val="90000"/>
              </a:lnSpc>
              <a:spcBef>
                <a:spcPts val="0"/>
              </a:spcBef>
              <a:defRPr sz="2200"/>
            </a:pPr>
            <a:r>
              <a:t>Access point located in back or front of case</a:t>
            </a:r>
          </a:p>
          <a:p>
            <a:pPr>
              <a:lnSpc>
                <a:spcPct val="90000"/>
              </a:lnSpc>
              <a:buChar char="•"/>
            </a:pPr>
            <a:r>
              <a:t>Primary input devices</a:t>
            </a:r>
          </a:p>
          <a:p>
            <a:pPr lvl="1" marL="742950" indent="-285750">
              <a:lnSpc>
                <a:spcPct val="90000"/>
              </a:lnSpc>
              <a:spcBef>
                <a:spcPts val="0"/>
              </a:spcBef>
              <a:defRPr sz="2400"/>
            </a:pPr>
            <a:r>
              <a:t>Keyboard, mouse</a:t>
            </a:r>
          </a:p>
          <a:p>
            <a:pPr lvl="2" marL="1143000" indent="-228600">
              <a:lnSpc>
                <a:spcPct val="90000"/>
              </a:lnSpc>
              <a:spcBef>
                <a:spcPts val="0"/>
              </a:spcBef>
              <a:defRPr sz="2200"/>
            </a:pPr>
            <a:r>
              <a:t>Requires electricity from inside case</a:t>
            </a:r>
          </a:p>
          <a:p>
            <a:pPr>
              <a:lnSpc>
                <a:spcPct val="90000"/>
              </a:lnSpc>
              <a:buChar char="•"/>
            </a:pPr>
            <a:r>
              <a:t>Primary output devices</a:t>
            </a:r>
          </a:p>
          <a:p>
            <a:pPr lvl="1" marL="742950" indent="-285750">
              <a:lnSpc>
                <a:spcPct val="90000"/>
              </a:lnSpc>
              <a:spcBef>
                <a:spcPts val="0"/>
              </a:spcBef>
              <a:defRPr sz="2400"/>
            </a:pPr>
            <a:r>
              <a:t>Monitor: visually displays primary computer output</a:t>
            </a:r>
          </a:p>
          <a:p>
            <a:pPr lvl="1" marL="742950" indent="-285750">
              <a:lnSpc>
                <a:spcPct val="90000"/>
              </a:lnSpc>
              <a:spcBef>
                <a:spcPts val="0"/>
              </a:spcBef>
              <a:defRPr sz="2400"/>
            </a:pPr>
            <a:r>
              <a:t>Printer: produces paper output (hard copy)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93" name="Shape 93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4" name="Shape 94"/>
          <p:cNvSpPr/>
          <p:nvPr/>
        </p:nvSpPr>
        <p:spPr>
          <a:xfrm>
            <a:off x="1905000" y="5181600"/>
            <a:ext cx="6400800" cy="77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/>
            </a:pPr>
            <a:r>
              <a:t>Figure 1-4 </a:t>
            </a:r>
            <a:r>
              <a:rPr b="0"/>
              <a:t>Input/output devices connect to the computer case by ports usually found on the back of the case</a:t>
            </a:r>
          </a:p>
          <a:p>
            <a:pPr>
              <a:defRPr sz="1600"/>
            </a:pPr>
            <a:r>
              <a:t>Courtesy: Course Technology/Cengage Learning</a:t>
            </a:r>
          </a:p>
        </p:txBody>
      </p:sp>
      <p:pic>
        <p:nvPicPr>
          <p:cNvPr id="95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304800"/>
            <a:ext cx="4605338" cy="4754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 idx="4294967295"/>
          </p:nvPr>
        </p:nvSpPr>
        <p:spPr>
          <a:xfrm>
            <a:off x="381000" y="-1"/>
            <a:ext cx="8229600" cy="1143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Lab Exercise</a:t>
            </a:r>
          </a:p>
        </p:txBody>
      </p:sp>
      <p:sp>
        <p:nvSpPr>
          <p:cNvPr id="98" name="Shape 98"/>
          <p:cNvSpPr/>
          <p:nvPr>
            <p:ph type="body" idx="4294967295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2" marL="1143000" indent="-228600">
              <a:spcBef>
                <a:spcPts val="0"/>
              </a:spcBef>
              <a:defRPr sz="2200"/>
            </a:pPr>
            <a:r>
              <a:t>Page 31 (Project 1-1)</a:t>
            </a:r>
          </a:p>
        </p:txBody>
      </p:sp>
      <p:sp>
        <p:nvSpPr>
          <p:cNvPr id="99" name="Shape 99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1" name="j0205582.pdf" descr="C:\Program Files\Microsoft Office\MEDIA\CAGCAT10\j0205582.wm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4600" y="1676400"/>
            <a:ext cx="3886200" cy="3565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5" name="Shape 105"/>
          <p:cNvSpPr/>
          <p:nvPr/>
        </p:nvSpPr>
        <p:spPr>
          <a:xfrm>
            <a:off x="838200" y="4724400"/>
            <a:ext cx="3200400" cy="1227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/>
            </a:pPr>
            <a:r>
              <a:t>Figure 1-5 </a:t>
            </a:r>
            <a:r>
              <a:rPr b="0"/>
              <a:t>The keyboard and the mouse are the two most popular input devices</a:t>
            </a:r>
          </a:p>
          <a:p>
            <a:pPr>
              <a:defRPr sz="1600"/>
            </a:pPr>
            <a:r>
              <a:t>Courtesy: Course Technology/Cengage Learning</a:t>
            </a:r>
          </a:p>
        </p:txBody>
      </p:sp>
      <p:sp>
        <p:nvSpPr>
          <p:cNvPr id="106" name="Shape 106"/>
          <p:cNvSpPr/>
          <p:nvPr/>
        </p:nvSpPr>
        <p:spPr>
          <a:xfrm>
            <a:off x="4419600" y="4955520"/>
            <a:ext cx="4267200" cy="99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b="1" sz="1600"/>
            </a:pPr>
            <a:r>
              <a:t>Figure 1-6 </a:t>
            </a:r>
            <a:r>
              <a:rPr b="0"/>
              <a:t>The two most popular output devices are the monitor and the printer</a:t>
            </a:r>
          </a:p>
          <a:p>
            <a:pPr algn="ctr">
              <a:defRPr sz="1600"/>
            </a:pPr>
            <a:r>
              <a:t>Courtesy: Course Technology/Cengage Learning</a:t>
            </a:r>
          </a:p>
        </p:txBody>
      </p:sp>
      <p:pic>
        <p:nvPicPr>
          <p:cNvPr id="107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990600"/>
            <a:ext cx="4067175" cy="3409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5800" y="1295400"/>
            <a:ext cx="4362450" cy="3200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111" name="Shape 111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2" name="Shape 112"/>
          <p:cNvSpPr/>
          <p:nvPr/>
        </p:nvSpPr>
        <p:spPr>
          <a:xfrm>
            <a:off x="1371600" y="4631670"/>
            <a:ext cx="6096000" cy="77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b="1" sz="1600"/>
            </a:pPr>
            <a:r>
              <a:t>Figure 1-7 Two video connectors and two connectors used by a printer</a:t>
            </a:r>
          </a:p>
          <a:p>
            <a:pPr algn="ctr">
              <a:defRPr sz="1600"/>
            </a:pPr>
            <a:r>
              <a:t>Courtesy: Course Technology/Cengage Learning</a:t>
            </a:r>
          </a:p>
        </p:txBody>
      </p:sp>
      <p:pic>
        <p:nvPicPr>
          <p:cNvPr id="113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2209800"/>
            <a:ext cx="4867275" cy="2019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Hardware Inside the Computer Case</a:t>
            </a:r>
          </a:p>
        </p:txBody>
      </p:sp>
      <p:sp>
        <p:nvSpPr>
          <p:cNvPr id="116" name="Shape 116"/>
          <p:cNvSpPr/>
          <p:nvPr>
            <p:ph type="body" idx="4294967295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Storage and processing occurs in the case</a:t>
            </a:r>
          </a:p>
          <a:p>
            <a:pPr>
              <a:buChar char="•"/>
            </a:pPr>
            <a:r>
              <a:t>Internal devices common to most computers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Motherboard containing CPU, memory, other parts 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Hard drive, optical drive for permanent storage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Power supply with power cords supplying electricity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Adapter cards for internal and external communication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Cables to connect devices</a:t>
            </a:r>
          </a:p>
          <a:p>
            <a:pPr>
              <a:buChar char="•"/>
            </a:pPr>
            <a:r>
              <a:t>Adapter card installed in expansion slots</a:t>
            </a:r>
          </a:p>
          <a:p>
            <a:pPr>
              <a:buChar char="•"/>
            </a:pPr>
            <a:r>
              <a:t>Cable types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Data (communication) and power</a:t>
            </a:r>
          </a:p>
        </p:txBody>
      </p:sp>
      <p:sp>
        <p:nvSpPr>
          <p:cNvPr id="117" name="Shape 117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118" name="Shape 118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121" name="Shape 121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2" name="Shape 122"/>
          <p:cNvSpPr/>
          <p:nvPr/>
        </p:nvSpPr>
        <p:spPr>
          <a:xfrm>
            <a:off x="2421552" y="5452407"/>
            <a:ext cx="4494571" cy="54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b">
            <a:spAutoFit/>
          </a:bodyPr>
          <a:lstStyle/>
          <a:p>
            <a:pPr algn="ctr">
              <a:defRPr b="1" sz="1600"/>
            </a:pPr>
            <a:r>
              <a:t>Figure 1-8 </a:t>
            </a:r>
            <a:r>
              <a:rPr b="0"/>
              <a:t>Inside the computer case</a:t>
            </a:r>
          </a:p>
          <a:p>
            <a:pPr algn="ctr">
              <a:defRPr sz="1600"/>
            </a:pPr>
            <a:r>
              <a:t>Courtesy: Course Technology/Cengage Learning</a:t>
            </a:r>
          </a:p>
        </p:txBody>
      </p:sp>
      <p:pic>
        <p:nvPicPr>
          <p:cNvPr id="123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0" y="990600"/>
            <a:ext cx="5448300" cy="4152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 idx="4294967295"/>
          </p:nvPr>
        </p:nvSpPr>
        <p:spPr>
          <a:xfrm>
            <a:off x="609600" y="1447800"/>
            <a:ext cx="8001000" cy="2209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b="1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32" name="Shape 32"/>
          <p:cNvSpPr/>
          <p:nvPr>
            <p:ph type="body" sz="quarter" idx="4294967295"/>
          </p:nvPr>
        </p:nvSpPr>
        <p:spPr>
          <a:xfrm>
            <a:off x="682625" y="4524374"/>
            <a:ext cx="7927975" cy="146208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marL="0" indent="0" algn="ctr">
              <a:lnSpc>
                <a:spcPct val="90000"/>
              </a:lnSpc>
              <a:spcBef>
                <a:spcPts val="800"/>
              </a:spcBef>
              <a:buSzTx/>
              <a:buNone/>
              <a:defRPr i="1" sz="3400"/>
            </a:pPr>
            <a:r>
              <a:t>Chapter 1</a:t>
            </a:r>
          </a:p>
          <a:p>
            <a:pPr marL="0" indent="0" algn="ctr">
              <a:lnSpc>
                <a:spcPct val="90000"/>
              </a:lnSpc>
              <a:spcBef>
                <a:spcPts val="800"/>
              </a:spcBef>
              <a:buSzTx/>
              <a:buNone/>
              <a:defRPr i="1" sz="3400"/>
            </a:pPr>
            <a:r>
              <a:t>Introducing Hardware</a:t>
            </a:r>
          </a:p>
        </p:txBody>
      </p:sp>
      <p:pic>
        <p:nvPicPr>
          <p:cNvPr id="33" name="Cengage_1.jpg" descr="Cengage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3667125" cy="91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126" name="Shape 126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7" name="Shape 127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The Motherboard</a:t>
            </a:r>
          </a:p>
        </p:txBody>
      </p:sp>
      <p:sp>
        <p:nvSpPr>
          <p:cNvPr id="128" name="Shape 128"/>
          <p:cNvSpPr/>
          <p:nvPr>
            <p:ph type="body" idx="4294967295"/>
          </p:nvPr>
        </p:nvSpPr>
        <p:spPr>
          <a:xfrm>
            <a:off x="533400" y="1676399"/>
            <a:ext cx="8305800" cy="4572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Largest, most important circuit board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Main board or system board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Contains the CPU, expansion slots, other devices</a:t>
            </a:r>
          </a:p>
          <a:p>
            <a:pPr>
              <a:buChar char="•"/>
            </a:pPr>
            <a:r>
              <a:t>Motherboard component categories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Processing, temporary storage, communication, power</a:t>
            </a:r>
          </a:p>
          <a:p>
            <a:pPr>
              <a:buChar char="•"/>
            </a:pPr>
            <a:r>
              <a:t>All devices communicate with motherboard CPU</a:t>
            </a:r>
          </a:p>
          <a:p>
            <a:pPr>
              <a:buChar char="•"/>
            </a:pPr>
            <a:r>
              <a:t>Peripheral device links to motherboard via cable</a:t>
            </a:r>
          </a:p>
          <a:p>
            <a:pPr>
              <a:buChar char="•"/>
            </a:pPr>
            <a:r>
              <a:t>Motherboard ports may be outside of the case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Keyboard, mouse, parallel, USB ports, sound ports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131" name="Shape 131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2" name="Shape 132"/>
          <p:cNvSpPr/>
          <p:nvPr/>
        </p:nvSpPr>
        <p:spPr>
          <a:xfrm>
            <a:off x="914400" y="4955520"/>
            <a:ext cx="6934200" cy="99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b="1" sz="1600"/>
            </a:pPr>
            <a:r>
              <a:t>Figure 1-9 </a:t>
            </a:r>
            <a:r>
              <a:rPr b="0"/>
              <a:t>All hardware components are either located on the motherboard or directly or indirectly connected to it because they must all communicate with the CPU</a:t>
            </a:r>
          </a:p>
          <a:p>
            <a:pPr algn="ctr">
              <a:defRPr sz="1600"/>
            </a:pPr>
            <a:r>
              <a:t>Courtesy: Course Technology/Cengage Learning</a:t>
            </a:r>
          </a:p>
        </p:txBody>
      </p:sp>
      <p:pic>
        <p:nvPicPr>
          <p:cNvPr id="133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1447800"/>
            <a:ext cx="5476875" cy="3143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136" name="Shape 136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7" name="Shape 137"/>
          <p:cNvSpPr/>
          <p:nvPr/>
        </p:nvSpPr>
        <p:spPr>
          <a:xfrm>
            <a:off x="1143000" y="4648199"/>
            <a:ext cx="7086600" cy="54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/>
            </a:pPr>
            <a:r>
              <a:t>Figure 1-10 </a:t>
            </a:r>
            <a:r>
              <a:rPr b="0"/>
              <a:t>A motherboard provides ports for common I/O devices</a:t>
            </a:r>
          </a:p>
          <a:p>
            <a:pPr>
              <a:defRPr sz="1600"/>
            </a:pPr>
            <a:r>
              <a:t>Courtesy: Course Technology/Cengage Learning</a:t>
            </a:r>
          </a:p>
        </p:txBody>
      </p:sp>
      <p:pic>
        <p:nvPicPr>
          <p:cNvPr id="138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905000"/>
            <a:ext cx="6010275" cy="2181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The Processor and the Chipset</a:t>
            </a:r>
          </a:p>
        </p:txBody>
      </p:sp>
      <p:sp>
        <p:nvSpPr>
          <p:cNvPr id="141" name="Shape 141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CPU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Chip inside the computer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Performs most data processing</a:t>
            </a:r>
          </a:p>
          <a:p>
            <a:pPr>
              <a:buChar char="•"/>
            </a:pPr>
            <a:r>
              <a:t>Chipset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Group of microchips controlling data flow</a:t>
            </a:r>
          </a:p>
          <a:p>
            <a:pPr>
              <a:buChar char="•"/>
            </a:pPr>
            <a:r>
              <a:t>Personal computer (PC)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Focus of this text</a:t>
            </a:r>
          </a:p>
          <a:p>
            <a:pPr>
              <a:buChar char="•"/>
            </a:pPr>
            <a:r>
              <a:t>Major CPU, chipsets manufacturers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Intel Corporation, AMD</a:t>
            </a:r>
          </a:p>
        </p:txBody>
      </p:sp>
      <p:sp>
        <p:nvSpPr>
          <p:cNvPr id="142" name="Shape 142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143" name="Shape 143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146" name="Shape 146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7" name="Shape 147"/>
          <p:cNvSpPr/>
          <p:nvPr/>
        </p:nvSpPr>
        <p:spPr>
          <a:xfrm>
            <a:off x="1219200" y="5029200"/>
            <a:ext cx="6248400" cy="77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/>
            </a:pPr>
            <a:r>
              <a:t>Figure 1-11 </a:t>
            </a:r>
            <a:r>
              <a:rPr b="0"/>
              <a:t>The processor is hidden underneath the fan and the heat sink, which keep it cool</a:t>
            </a:r>
          </a:p>
          <a:p>
            <a:pPr>
              <a:defRPr sz="1600"/>
            </a:pPr>
            <a:r>
              <a:t>Courtesy: Course Technology/Cengage Learning</a:t>
            </a:r>
          </a:p>
        </p:txBody>
      </p:sp>
      <p:pic>
        <p:nvPicPr>
          <p:cNvPr id="148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0" y="1447800"/>
            <a:ext cx="5216525" cy="3108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151" name="Shape 151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2" name="Shape 152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Storage Devices</a:t>
            </a:r>
          </a:p>
        </p:txBody>
      </p:sp>
      <p:sp>
        <p:nvSpPr>
          <p:cNvPr id="153" name="Shape 153"/>
          <p:cNvSpPr/>
          <p:nvPr>
            <p:ph type="body" idx="4294967295"/>
          </p:nvPr>
        </p:nvSpPr>
        <p:spPr>
          <a:xfrm>
            <a:off x="533400" y="1676399"/>
            <a:ext cx="8229600" cy="4572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Primary storage (main memory)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Temporary storage used by the processor</a:t>
            </a:r>
          </a:p>
          <a:p>
            <a:pPr>
              <a:buChar char="•"/>
            </a:pPr>
            <a:r>
              <a:t>Secondary storage (permanent storage)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Enables data to persist after machine turned off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Examples: hard drive, CD, DVD, USB drive</a:t>
            </a:r>
          </a:p>
          <a:p>
            <a:pPr>
              <a:buChar char="•"/>
            </a:pPr>
            <a:r>
              <a:t>Primary-secondary memory relationship analogy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Library book stacks: permanent storage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Books moved to a desk: temporary storage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156" name="Shape 156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7" name="Shape 157"/>
          <p:cNvSpPr/>
          <p:nvPr/>
        </p:nvSpPr>
        <p:spPr>
          <a:xfrm>
            <a:off x="1828800" y="4800600"/>
            <a:ext cx="5638800" cy="77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/>
            </a:pPr>
            <a:r>
              <a:t>Figure 1-12 </a:t>
            </a:r>
            <a:r>
              <a:rPr b="0"/>
              <a:t>Memory is a temporary place to hold instructions and data while the CPU processes both</a:t>
            </a:r>
          </a:p>
          <a:p>
            <a:pPr>
              <a:defRPr sz="1600"/>
            </a:pPr>
            <a:r>
              <a:t>Courtesy: Course Technology/Cengage Learning</a:t>
            </a:r>
          </a:p>
        </p:txBody>
      </p:sp>
      <p:pic>
        <p:nvPicPr>
          <p:cNvPr id="158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1143000"/>
            <a:ext cx="5060950" cy="3200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161" name="Shape 161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2" name="Shape 162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Primary Storage	</a:t>
            </a:r>
          </a:p>
        </p:txBody>
      </p:sp>
      <p:sp>
        <p:nvSpPr>
          <p:cNvPr id="163" name="Shape 163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Provided by random access memory (RAM)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Located on motherboard, adapter cards</a:t>
            </a:r>
          </a:p>
          <a:p>
            <a:pPr>
              <a:buChar char="•"/>
            </a:pPr>
            <a:r>
              <a:t>RAM chips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Embedded on small board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Plugs into motherboard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Most common: dual inline memory module (DIMM)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Video memory: embedded on video card</a:t>
            </a:r>
          </a:p>
          <a:p>
            <a:pPr>
              <a:buChar char="•"/>
            </a:pPr>
            <a:r>
              <a:t>Volatile memory</a:t>
            </a:r>
          </a:p>
          <a:p>
            <a:pPr>
              <a:buChar char="•"/>
            </a:pPr>
            <a:r>
              <a:t>Non-volatile memory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166" name="Shape 166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7" name="Shape 167"/>
          <p:cNvSpPr/>
          <p:nvPr/>
        </p:nvSpPr>
        <p:spPr>
          <a:xfrm>
            <a:off x="1905000" y="4876800"/>
            <a:ext cx="5257800" cy="77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/>
            </a:pPr>
            <a:r>
              <a:t>Figure 1-13 </a:t>
            </a:r>
            <a:r>
              <a:rPr b="0"/>
              <a:t>A DIMM holds RAM and is mounted directly on a motherboard </a:t>
            </a:r>
          </a:p>
          <a:p>
            <a:pPr>
              <a:defRPr sz="1600"/>
            </a:pPr>
            <a:r>
              <a:t>Courtesy: Course Technology/Cengage Learning</a:t>
            </a:r>
          </a:p>
        </p:txBody>
      </p:sp>
      <p:pic>
        <p:nvPicPr>
          <p:cNvPr id="168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800" y="914400"/>
            <a:ext cx="5314950" cy="3676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171" name="Shape 171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2" name="Shape 172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Secondary Storage</a:t>
            </a:r>
          </a:p>
        </p:txBody>
      </p:sp>
      <p:sp>
        <p:nvSpPr>
          <p:cNvPr id="173" name="Shape 173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Remote storage locations containing data and instructions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Cannot be directly processed by CPU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Permanent</a:t>
            </a:r>
          </a:p>
          <a:p>
            <a:pPr>
              <a:buChar char="•"/>
            </a:pPr>
            <a:r>
              <a:t>Hard drives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Main secondary computer storage device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Magnetic hard drives</a:t>
            </a:r>
          </a:p>
          <a:p>
            <a:pPr lvl="2" marL="1143000" indent="-228600">
              <a:spcBef>
                <a:spcPts val="0"/>
              </a:spcBef>
              <a:defRPr sz="2200"/>
            </a:pPr>
            <a:r>
              <a:t>Use Integrated Drive Electronics (IDE)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Solid state drive (SSD)</a:t>
            </a:r>
          </a:p>
          <a:p>
            <a:pPr lvl="2" marL="1143000" indent="-228600">
              <a:spcBef>
                <a:spcPts val="0"/>
              </a:spcBef>
              <a:defRPr sz="2200"/>
            </a:pPr>
            <a:r>
              <a:t>Use nonvolatile flash memory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xfrm>
            <a:off x="8483776" y="6245225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" name="Shape 37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Objectives</a:t>
            </a:r>
          </a:p>
        </p:txBody>
      </p:sp>
      <p:sp>
        <p:nvSpPr>
          <p:cNvPr id="38" name="Shape 38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Learn that a computer requires both hardware and software to work</a:t>
            </a:r>
          </a:p>
          <a:p>
            <a:pPr>
              <a:buChar char="•"/>
            </a:pPr>
            <a:r>
              <a:t>Learn about the many different hardware components inside of and connected to a computer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176" name="Shape 176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7" name="Shape 177"/>
          <p:cNvSpPr/>
          <p:nvPr/>
        </p:nvSpPr>
        <p:spPr>
          <a:xfrm>
            <a:off x="457200" y="4876800"/>
            <a:ext cx="3455353" cy="77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600"/>
            </a:pPr>
            <a:r>
              <a:t>Figure 1-15 </a:t>
            </a:r>
            <a:r>
              <a:rPr b="0"/>
              <a:t>Hard drive with sealed</a:t>
            </a:r>
          </a:p>
          <a:p>
            <a:pPr>
              <a:defRPr sz="1600"/>
            </a:pPr>
            <a:r>
              <a:t>cover removed</a:t>
            </a:r>
          </a:p>
          <a:p>
            <a:pPr>
              <a:defRPr sz="1600"/>
            </a:pPr>
            <a:r>
              <a:t>Courtesy: Seagate Technologies LLC</a:t>
            </a:r>
          </a:p>
        </p:txBody>
      </p:sp>
      <p:sp>
        <p:nvSpPr>
          <p:cNvPr id="178" name="Shape 178"/>
          <p:cNvSpPr/>
          <p:nvPr/>
        </p:nvSpPr>
        <p:spPr>
          <a:xfrm>
            <a:off x="4495800" y="4876800"/>
            <a:ext cx="4267200" cy="77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/>
            </a:pPr>
            <a:r>
              <a:t>Figure 1-16 </a:t>
            </a:r>
            <a:r>
              <a:rPr b="0"/>
              <a:t>Four SSD drives</a:t>
            </a:r>
          </a:p>
          <a:p>
            <a:pPr>
              <a:defRPr sz="1600"/>
            </a:pPr>
            <a:r>
              <a:t>Courtesy: Course Technology/Cengage Learning</a:t>
            </a:r>
          </a:p>
        </p:txBody>
      </p:sp>
      <p:pic>
        <p:nvPicPr>
          <p:cNvPr id="179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524000"/>
            <a:ext cx="3867150" cy="3076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43400" y="1828800"/>
            <a:ext cx="4667250" cy="2609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183" name="Shape 183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4" name="Shape 184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Secondary Storage (cont’d.)</a:t>
            </a:r>
          </a:p>
        </p:txBody>
      </p:sp>
      <p:sp>
        <p:nvSpPr>
          <p:cNvPr id="185" name="Shape 185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buChar char="•"/>
            </a:pPr>
            <a:r>
              <a:t>Hard drives (cont’d.)</a:t>
            </a:r>
          </a:p>
          <a:p>
            <a:pPr lvl="1" marL="742950" indent="-285750">
              <a:lnSpc>
                <a:spcPct val="90000"/>
              </a:lnSpc>
              <a:spcBef>
                <a:spcPts val="0"/>
              </a:spcBef>
              <a:defRPr sz="2400"/>
            </a:pPr>
            <a:r>
              <a:t>ATA (AT Attachment) standard</a:t>
            </a:r>
          </a:p>
          <a:p>
            <a:pPr lvl="2" marL="1143000" indent="-228600">
              <a:lnSpc>
                <a:spcPct val="90000"/>
              </a:lnSpc>
              <a:spcBef>
                <a:spcPts val="0"/>
              </a:spcBef>
              <a:defRPr sz="2200"/>
            </a:pPr>
            <a:r>
              <a:t>Specifies motherboard-hard drive interface </a:t>
            </a:r>
          </a:p>
          <a:p>
            <a:pPr lvl="2" marL="1143000" indent="-228600">
              <a:lnSpc>
                <a:spcPct val="90000"/>
              </a:lnSpc>
              <a:spcBef>
                <a:spcPts val="0"/>
              </a:spcBef>
              <a:defRPr sz="2200"/>
            </a:pPr>
            <a:r>
              <a:t>Types: serial ATA (SATA), parallel ATA (PATA)</a:t>
            </a:r>
          </a:p>
          <a:p>
            <a:pPr lvl="1" marL="742950" indent="-285750">
              <a:lnSpc>
                <a:spcPct val="90000"/>
              </a:lnSpc>
              <a:spcBef>
                <a:spcPts val="0"/>
              </a:spcBef>
              <a:defRPr sz="2400"/>
            </a:pPr>
            <a:r>
              <a:t>Serial ATA standard </a:t>
            </a:r>
          </a:p>
          <a:p>
            <a:pPr lvl="2" marL="1143000" indent="-228600">
              <a:lnSpc>
                <a:spcPct val="90000"/>
              </a:lnSpc>
              <a:spcBef>
                <a:spcPts val="0"/>
              </a:spcBef>
              <a:defRPr sz="2200"/>
            </a:pPr>
            <a:r>
              <a:t>External SATA (eSATA) </a:t>
            </a:r>
          </a:p>
          <a:p>
            <a:pPr lvl="2" marL="1143000" indent="-228600">
              <a:lnSpc>
                <a:spcPct val="90000"/>
              </a:lnSpc>
              <a:spcBef>
                <a:spcPts val="0"/>
              </a:spcBef>
              <a:defRPr sz="2200"/>
            </a:pPr>
            <a:r>
              <a:t>Usually two to eight SATA and eSATA connectors </a:t>
            </a:r>
          </a:p>
          <a:p>
            <a:pPr lvl="1" marL="742950" indent="-285750">
              <a:lnSpc>
                <a:spcPct val="90000"/>
              </a:lnSpc>
              <a:spcBef>
                <a:spcPts val="0"/>
              </a:spcBef>
              <a:defRPr sz="2400"/>
            </a:pPr>
            <a:r>
              <a:t>Parallel ATA (PATA)</a:t>
            </a:r>
          </a:p>
          <a:p>
            <a:pPr lvl="2" marL="1143000" indent="-228600">
              <a:lnSpc>
                <a:spcPct val="90000"/>
              </a:lnSpc>
              <a:spcBef>
                <a:spcPts val="0"/>
              </a:spcBef>
              <a:defRPr sz="2200"/>
            </a:pPr>
            <a:r>
              <a:t>Slower than SATA</a:t>
            </a:r>
          </a:p>
          <a:p>
            <a:pPr lvl="2" marL="1143000" indent="-228600">
              <a:lnSpc>
                <a:spcPct val="90000"/>
              </a:lnSpc>
              <a:spcBef>
                <a:spcPts val="0"/>
              </a:spcBef>
              <a:defRPr sz="2200"/>
            </a:pPr>
            <a:r>
              <a:t>Two connectors on a motherboard for two data cables</a:t>
            </a:r>
          </a:p>
          <a:p>
            <a:pPr lvl="2" marL="1143000" indent="-228600">
              <a:lnSpc>
                <a:spcPct val="90000"/>
              </a:lnSpc>
              <a:spcBef>
                <a:spcPts val="0"/>
              </a:spcBef>
              <a:defRPr sz="2200"/>
            </a:pPr>
            <a:r>
              <a:t>Accommodates up to four IDE devices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188" name="Shape 188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9" name="Shape 189"/>
          <p:cNvSpPr/>
          <p:nvPr/>
        </p:nvSpPr>
        <p:spPr>
          <a:xfrm>
            <a:off x="1219200" y="4724400"/>
            <a:ext cx="7010400" cy="99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/>
            </a:pPr>
            <a:r>
              <a:t>Figure 1-18 </a:t>
            </a:r>
            <a:r>
              <a:rPr b="0"/>
              <a:t>Using a parallel ATA interface, a motherboard has two IDE connectors, each of which can accommodate two devices; a hard drive usually connects to the motherboard using the primary IDE connector</a:t>
            </a:r>
          </a:p>
          <a:p>
            <a:pPr>
              <a:defRPr sz="1600"/>
            </a:pPr>
            <a:r>
              <a:t>Courtesy: Course Technology/Cengage Learning</a:t>
            </a:r>
          </a:p>
        </p:txBody>
      </p:sp>
      <p:pic>
        <p:nvPicPr>
          <p:cNvPr id="190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1219200"/>
            <a:ext cx="5114925" cy="312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193" name="Shape 193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4" name="Shape 194"/>
          <p:cNvSpPr/>
          <p:nvPr/>
        </p:nvSpPr>
        <p:spPr>
          <a:xfrm>
            <a:off x="914400" y="4343400"/>
            <a:ext cx="7391400" cy="77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/>
            </a:pPr>
            <a:r>
              <a:t>Figure 1-19 </a:t>
            </a:r>
            <a:r>
              <a:rPr b="0"/>
              <a:t>Two IDE devices connected to a motherboard using both IDE connections and two cables</a:t>
            </a:r>
          </a:p>
          <a:p>
            <a:pPr>
              <a:defRPr sz="1600"/>
            </a:pPr>
            <a:r>
              <a:t>Courtesy: Course Technology/Cengage Learning</a:t>
            </a:r>
          </a:p>
        </p:txBody>
      </p:sp>
      <p:pic>
        <p:nvPicPr>
          <p:cNvPr id="195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1828800"/>
            <a:ext cx="4962525" cy="190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198" name="Shape 198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9" name="Shape 199"/>
          <p:cNvSpPr/>
          <p:nvPr/>
        </p:nvSpPr>
        <p:spPr>
          <a:xfrm>
            <a:off x="1066800" y="5181600"/>
            <a:ext cx="7162800" cy="77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/>
            </a:pPr>
            <a:r>
              <a:t>Figure 1-20 </a:t>
            </a:r>
            <a:r>
              <a:rPr b="0"/>
              <a:t>This system has a CD-ROM and a Zip drive sharing </a:t>
            </a:r>
          </a:p>
          <a:p>
            <a:pPr>
              <a:defRPr sz="1600"/>
            </a:pPr>
            <a:r>
              <a:t>the secondary IDE cable and a hard drive using the primary IDE cable</a:t>
            </a:r>
          </a:p>
          <a:p>
            <a:pPr>
              <a:defRPr sz="1600"/>
            </a:pPr>
            <a:r>
              <a:t>Courtesy: Course Technology/Cengage Learning</a:t>
            </a:r>
          </a:p>
        </p:txBody>
      </p:sp>
      <p:pic>
        <p:nvPicPr>
          <p:cNvPr id="200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1200" y="609600"/>
            <a:ext cx="4876800" cy="4391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203" name="Shape 203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4" name="Shape 204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Secondary Storage (cont’d.)</a:t>
            </a:r>
          </a:p>
        </p:txBody>
      </p:sp>
      <p:sp>
        <p:nvSpPr>
          <p:cNvPr id="205" name="Shape 205"/>
          <p:cNvSpPr/>
          <p:nvPr>
            <p:ph type="body" sz="half" idx="4294967295"/>
          </p:nvPr>
        </p:nvSpPr>
        <p:spPr>
          <a:xfrm>
            <a:off x="457200" y="1600200"/>
            <a:ext cx="8229600" cy="160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buChar char="•"/>
              <a:defRPr sz="2800"/>
            </a:pPr>
            <a:r>
              <a:t>Optical drives</a:t>
            </a:r>
          </a:p>
          <a:p>
            <a:pPr lvl="1" marL="742950" indent="-285750">
              <a:spcBef>
                <a:spcPts val="0"/>
              </a:spcBef>
            </a:pPr>
            <a:r>
              <a:t>RW can write to a disk</a:t>
            </a:r>
          </a:p>
          <a:p>
            <a:pPr lvl="1" marL="742950" indent="-285750">
              <a:spcBef>
                <a:spcPts val="0"/>
              </a:spcBef>
            </a:pPr>
            <a:r>
              <a:t>ROM (read-only memory) can only read a disc</a:t>
            </a:r>
          </a:p>
        </p:txBody>
      </p:sp>
      <p:sp>
        <p:nvSpPr>
          <p:cNvPr id="206" name="Shape 206"/>
          <p:cNvSpPr/>
          <p:nvPr/>
        </p:nvSpPr>
        <p:spPr>
          <a:xfrm>
            <a:off x="1143000" y="5494337"/>
            <a:ext cx="6781800" cy="77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/>
            </a:pPr>
            <a:r>
              <a:t>Figure 1-22 </a:t>
            </a:r>
            <a:r>
              <a:rPr b="0"/>
              <a:t>This CD drive is an EIDE device and connects to the motherboard by way of an IDE data cable</a:t>
            </a:r>
          </a:p>
          <a:p>
            <a:pPr>
              <a:defRPr sz="1600"/>
            </a:pPr>
            <a:r>
              <a:t>Courtesy: Course Technology/Cengage Learning</a:t>
            </a:r>
          </a:p>
        </p:txBody>
      </p:sp>
      <p:pic>
        <p:nvPicPr>
          <p:cNvPr id="207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4600" y="3105150"/>
            <a:ext cx="3886200" cy="2457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Secondary Storage (cont’d.)</a:t>
            </a:r>
          </a:p>
        </p:txBody>
      </p:sp>
      <p:sp>
        <p:nvSpPr>
          <p:cNvPr id="210" name="Shape 210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USB flash drives and memory cards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Popular, nonvolatile flash memory chips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Compact; easy to use; currently hold up to 64 GB of data</a:t>
            </a:r>
          </a:p>
        </p:txBody>
      </p:sp>
      <p:sp>
        <p:nvSpPr>
          <p:cNvPr id="211" name="Shape 211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212" name="Shape 212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3" name="Shape 213"/>
          <p:cNvSpPr/>
          <p:nvPr/>
        </p:nvSpPr>
        <p:spPr>
          <a:xfrm>
            <a:off x="2057400" y="5257800"/>
            <a:ext cx="4800600" cy="77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/>
            </a:pPr>
            <a:r>
              <a:t>Figure 1-24 </a:t>
            </a:r>
            <a:r>
              <a:rPr b="0"/>
              <a:t>Most laptops have a memory card slot that can accommodate an SD card </a:t>
            </a:r>
          </a:p>
          <a:p>
            <a:pPr>
              <a:defRPr sz="1600"/>
            </a:pPr>
            <a:r>
              <a:t>Courtesy: Course Technology/Cengage Learning</a:t>
            </a:r>
          </a:p>
        </p:txBody>
      </p:sp>
      <p:pic>
        <p:nvPicPr>
          <p:cNvPr id="214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3657600"/>
            <a:ext cx="4276725" cy="133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217" name="Shape 217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8" name="Shape 218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Secondary Storage (cont’d.)</a:t>
            </a:r>
          </a:p>
        </p:txBody>
      </p:sp>
      <p:sp>
        <p:nvSpPr>
          <p:cNvPr id="219" name="Shape 219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Floppy drive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Older secondary storage device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3.5-inch disk holding 1.44 MB of data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Floppy drive connector</a:t>
            </a:r>
          </a:p>
          <a:p>
            <a:pPr lvl="2" marL="1143000" indent="-228600">
              <a:spcBef>
                <a:spcPts val="0"/>
              </a:spcBef>
              <a:defRPr sz="2200"/>
            </a:pPr>
            <a:r>
              <a:t>Distinct from IDE connectors</a:t>
            </a:r>
          </a:p>
          <a:p>
            <a:pPr lvl="2" marL="1143000" indent="-228600">
              <a:spcBef>
                <a:spcPts val="0"/>
              </a:spcBef>
              <a:defRPr sz="2200"/>
            </a:pPr>
            <a:r>
              <a:t>Floppy drive cable accommodates one or two drives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title" idx="4294967295"/>
          </p:nvPr>
        </p:nvSpPr>
        <p:spPr>
          <a:xfrm>
            <a:off x="381000" y="-1"/>
            <a:ext cx="8229600" cy="1143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Activity 2</a:t>
            </a:r>
          </a:p>
        </p:txBody>
      </p:sp>
      <p:sp>
        <p:nvSpPr>
          <p:cNvPr id="222" name="Shape 222"/>
          <p:cNvSpPr/>
          <p:nvPr>
            <p:ph type="body" idx="4294967295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Go to the Internet research on the topics shown below and write a small essay in paragraph form and in your own words citing the main difference between the two technologies.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HDD vs SSD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PATA vs SATA</a:t>
            </a:r>
          </a:p>
        </p:txBody>
      </p:sp>
      <p:sp>
        <p:nvSpPr>
          <p:cNvPr id="223" name="Shape 223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224" name="Shape 224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227" name="Shape 227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8" name="Shape 228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Motherboard Components Used For Communication Among Devices</a:t>
            </a:r>
            <a:r>
              <a:rPr sz="3200"/>
              <a:t> </a:t>
            </a:r>
          </a:p>
        </p:txBody>
      </p:sp>
      <p:sp>
        <p:nvSpPr>
          <p:cNvPr id="229" name="Shape 229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Traces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Fine lines on top and bottom of the motherboard’s surface</a:t>
            </a:r>
          </a:p>
          <a:p>
            <a:pPr>
              <a:buChar char="•"/>
            </a:pPr>
            <a:r>
              <a:t>Bus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System of pathways, transmission protocols</a:t>
            </a:r>
          </a:p>
          <a:p>
            <a:pPr>
              <a:buChar char="•"/>
            </a:pPr>
            <a:r>
              <a:t>Data bus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Carries the data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xfrm>
            <a:off x="8483776" y="6245225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" name="Shape 42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Hardware Needs Software to Work</a:t>
            </a:r>
          </a:p>
        </p:txBody>
      </p:sp>
      <p:sp>
        <p:nvSpPr>
          <p:cNvPr id="43" name="Shape 43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Hardware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Computer’s physical components</a:t>
            </a:r>
          </a:p>
          <a:p>
            <a:pPr lvl="2" marL="1143000" indent="-228600">
              <a:spcBef>
                <a:spcPts val="0"/>
              </a:spcBef>
              <a:defRPr sz="2200"/>
            </a:pPr>
            <a:r>
              <a:t>Monitor, keyboard, memory, hard drive</a:t>
            </a:r>
          </a:p>
          <a:p>
            <a:pPr>
              <a:buChar char="•"/>
            </a:pPr>
            <a:r>
              <a:t>Software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Instruction set</a:t>
            </a:r>
          </a:p>
          <a:p>
            <a:pPr lvl="2" marL="1143000" indent="-228600">
              <a:spcBef>
                <a:spcPts val="0"/>
              </a:spcBef>
              <a:defRPr sz="2200"/>
            </a:pPr>
            <a:r>
              <a:t>Directs hardware to accomplish a task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Uses hardware for four basic functions</a:t>
            </a:r>
          </a:p>
          <a:p>
            <a:pPr lvl="2" marL="1143000" indent="-228600">
              <a:spcBef>
                <a:spcPts val="0"/>
              </a:spcBef>
              <a:defRPr sz="2200"/>
            </a:pPr>
            <a:r>
              <a:t>Input, processing, storage, output</a:t>
            </a:r>
          </a:p>
          <a:p>
            <a:pPr>
              <a:buChar char="•"/>
            </a:pPr>
            <a:r>
              <a:t>Hardware components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Require an electrical system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232" name="Shape 232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3" name="Shape 233"/>
          <p:cNvSpPr/>
          <p:nvPr/>
        </p:nvSpPr>
        <p:spPr>
          <a:xfrm>
            <a:off x="1905000" y="5029200"/>
            <a:ext cx="5943600" cy="77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/>
            </a:pPr>
            <a:r>
              <a:t>Figure 1-27 </a:t>
            </a:r>
            <a:r>
              <a:rPr b="0"/>
              <a:t>On the bottom of the motherboard, you can</a:t>
            </a:r>
          </a:p>
          <a:p>
            <a:pPr>
              <a:defRPr sz="1600"/>
            </a:pPr>
            <a:r>
              <a:t>see bus lines terminating at the CPU socket</a:t>
            </a:r>
          </a:p>
          <a:p>
            <a:pPr>
              <a:defRPr sz="1600"/>
            </a:pPr>
            <a:r>
              <a:t>Courtesy: Course Technology/Cengage Learning</a:t>
            </a:r>
          </a:p>
        </p:txBody>
      </p:sp>
      <p:pic>
        <p:nvPicPr>
          <p:cNvPr id="234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1447800"/>
            <a:ext cx="5019675" cy="3200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237" name="Shape 237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8" name="Shape 238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 defTabSz="896111">
              <a:defRPr sz="3528"/>
            </a:lvl1pPr>
          </a:lstStyle>
          <a:p>
            <a:pPr/>
            <a:r>
              <a:t>Motherboard Components Used For Communication Among Devices (cont’d.)</a:t>
            </a:r>
          </a:p>
        </p:txBody>
      </p:sp>
      <p:sp>
        <p:nvSpPr>
          <p:cNvPr id="239" name="Shape 239"/>
          <p:cNvSpPr/>
          <p:nvPr>
            <p:ph type="body" sz="half" idx="4294967295"/>
          </p:nvPr>
        </p:nvSpPr>
        <p:spPr>
          <a:xfrm>
            <a:off x="457200" y="1600199"/>
            <a:ext cx="8229600" cy="2286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Binary data corresponds to voltage on the line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Voltage, lack of voltage interpreted as binary digits</a:t>
            </a:r>
          </a:p>
          <a:p>
            <a:pPr>
              <a:buChar char="•"/>
            </a:pPr>
            <a:r>
              <a:t>Data bus sizes today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16, 32, 64, 128, 256 bits wide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Some use error checking bit</a:t>
            </a:r>
          </a:p>
        </p:txBody>
      </p:sp>
      <p:sp>
        <p:nvSpPr>
          <p:cNvPr id="240" name="Shape 240"/>
          <p:cNvSpPr/>
          <p:nvPr/>
        </p:nvSpPr>
        <p:spPr>
          <a:xfrm>
            <a:off x="381000" y="5664199"/>
            <a:ext cx="7924800" cy="54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/>
            </a:pPr>
            <a:r>
              <a:t>Figure 1-28 </a:t>
            </a:r>
            <a:r>
              <a:rPr b="0"/>
              <a:t>A data bus has traces or lines that carry voltage interpreted by the CPU and other devices as bits Courtesy: Course Technology/Cengage Learning</a:t>
            </a:r>
          </a:p>
        </p:txBody>
      </p:sp>
      <p:pic>
        <p:nvPicPr>
          <p:cNvPr id="241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0300" y="3886200"/>
            <a:ext cx="3848100" cy="182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244" name="Shape 244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5" name="Shape 245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 defTabSz="896111">
              <a:defRPr sz="3528"/>
            </a:lvl1pPr>
          </a:lstStyle>
          <a:p>
            <a:pPr/>
            <a:r>
              <a:t>Motherboard Components Used For Communication Among Devices (cont’d.)</a:t>
            </a:r>
          </a:p>
        </p:txBody>
      </p:sp>
      <p:sp>
        <p:nvSpPr>
          <p:cNvPr id="246" name="Shape 246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Data path size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Width of a data bus</a:t>
            </a:r>
          </a:p>
          <a:p>
            <a:pPr>
              <a:buChar char="•"/>
            </a:pPr>
            <a:r>
              <a:t>Motherboard can have more than one bus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Main motherboard bus</a:t>
            </a:r>
          </a:p>
          <a:p>
            <a:pPr lvl="2" marL="1143000" indent="-228600">
              <a:spcBef>
                <a:spcPts val="0"/>
              </a:spcBef>
              <a:defRPr sz="2200"/>
            </a:pPr>
            <a:r>
              <a:t>Communicates with CPU, memory, chipset</a:t>
            </a:r>
          </a:p>
          <a:p>
            <a:pPr lvl="2" marL="1143000" indent="-228600">
              <a:spcBef>
                <a:spcPts val="0"/>
              </a:spcBef>
              <a:defRPr sz="2200"/>
            </a:pPr>
            <a:r>
              <a:t>Also called system bus, front side bus (FSB), memory bus, host bus, local bus, external bus</a:t>
            </a:r>
          </a:p>
          <a:p>
            <a:pPr>
              <a:buChar char="•"/>
            </a:pPr>
            <a:r>
              <a:t>System clock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Dedicated to timing motherboard chip activities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Quartz crystal generates oscillation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249" name="Shape 249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0" name="Shape 250"/>
          <p:cNvSpPr/>
          <p:nvPr/>
        </p:nvSpPr>
        <p:spPr>
          <a:xfrm>
            <a:off x="762000" y="4953000"/>
            <a:ext cx="7543800" cy="99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/>
            </a:pPr>
            <a:r>
              <a:t>Figure 1-29 </a:t>
            </a:r>
            <a:r>
              <a:rPr b="0"/>
              <a:t>The system clock is a pulsating electrical signal sent out by this component that works much like a crystal in a wristwatch (one line, or circuit, on the motherboard bus is dedicated to carrying this pulse)</a:t>
            </a:r>
          </a:p>
          <a:p>
            <a:pPr>
              <a:defRPr sz="1600"/>
            </a:pPr>
            <a:r>
              <a:t>Courtesy: Course Technology/Cengage Learning</a:t>
            </a:r>
          </a:p>
        </p:txBody>
      </p:sp>
      <p:pic>
        <p:nvPicPr>
          <p:cNvPr id="251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2209800"/>
            <a:ext cx="5343525" cy="2143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 defTabSz="896111">
              <a:defRPr sz="3528"/>
            </a:lvl1pPr>
          </a:lstStyle>
          <a:p>
            <a:pPr/>
            <a:r>
              <a:t>Motherboard Components Used For Communication Among Devices (cont’d.) </a:t>
            </a:r>
          </a:p>
        </p:txBody>
      </p:sp>
      <p:sp>
        <p:nvSpPr>
          <p:cNvPr id="254" name="Shape 254"/>
          <p:cNvSpPr/>
          <p:nvPr>
            <p:ph type="body" idx="4294967295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Devices work according to beats (or cycles)</a:t>
            </a:r>
          </a:p>
          <a:p>
            <a:pPr>
              <a:buChar char="•"/>
            </a:pPr>
            <a:r>
              <a:t>Clock speed measured in hertz (cycles/second)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One megahertz (MHz): one million cycles per second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One gigahertz (GHz): one billion cycles per second</a:t>
            </a:r>
          </a:p>
          <a:p>
            <a:pPr>
              <a:buChar char="•"/>
            </a:pPr>
            <a:r>
              <a:t>Common ratings for motherboard buses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2600 MHz, 2000 MHz, 1600 MHz, 1333 MHz, 1066 MHz, 800 MHz, 533 MHz, or 400 MHz</a:t>
            </a:r>
          </a:p>
          <a:p>
            <a:pPr>
              <a:buChar char="•"/>
            </a:pPr>
            <a:r>
              <a:t>Range of CPU speeds: 166 MHz to 4 GHz</a:t>
            </a:r>
          </a:p>
          <a:p>
            <a:pPr>
              <a:buChar char="•"/>
            </a:pPr>
            <a:r>
              <a:t>Buses for expansion slots: PCI, AGP, ISA</a:t>
            </a:r>
          </a:p>
        </p:txBody>
      </p:sp>
      <p:sp>
        <p:nvSpPr>
          <p:cNvPr id="255" name="Shape 255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256" name="Shape 256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259" name="Shape 259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0" name="Shape 260"/>
          <p:cNvSpPr/>
          <p:nvPr/>
        </p:nvSpPr>
        <p:spPr>
          <a:xfrm>
            <a:off x="1066800" y="4724400"/>
            <a:ext cx="7010400" cy="99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/>
            </a:pPr>
            <a:r>
              <a:t>Figure 1-30 </a:t>
            </a:r>
            <a:r>
              <a:rPr b="0"/>
              <a:t>The lines of a bus terminate at an expansion slot where they connect to pins that connect to lines on the expansion card inserted in the slot</a:t>
            </a:r>
          </a:p>
          <a:p>
            <a:pPr>
              <a:defRPr sz="1600"/>
            </a:pPr>
            <a:r>
              <a:t>Courtesy: Course Technology/Cengage Learning</a:t>
            </a:r>
          </a:p>
        </p:txBody>
      </p:sp>
      <p:pic>
        <p:nvPicPr>
          <p:cNvPr id="261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0" y="1295400"/>
            <a:ext cx="4886325" cy="2914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264" name="Shape 264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5" name="Shape 265"/>
          <p:cNvSpPr/>
          <p:nvPr/>
        </p:nvSpPr>
        <p:spPr>
          <a:xfrm>
            <a:off x="1295400" y="5181600"/>
            <a:ext cx="6781800" cy="77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/>
            </a:pPr>
            <a:r>
              <a:t>Figure 1-31 </a:t>
            </a:r>
            <a:r>
              <a:rPr b="0"/>
              <a:t>The one AGP slot used for a video card is set farther from the edge of the board than the PCI slots</a:t>
            </a:r>
          </a:p>
          <a:p>
            <a:pPr>
              <a:defRPr sz="1600"/>
            </a:pPr>
            <a:r>
              <a:t>Courtesy: Course Technology/Cengage Learning</a:t>
            </a:r>
          </a:p>
        </p:txBody>
      </p:sp>
      <p:pic>
        <p:nvPicPr>
          <p:cNvPr id="266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990600"/>
            <a:ext cx="5800725" cy="4010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269" name="Shape 269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0" name="Shape 270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Expansion Cards</a:t>
            </a:r>
          </a:p>
        </p:txBody>
      </p:sp>
      <p:sp>
        <p:nvSpPr>
          <p:cNvPr id="271" name="Shape 271"/>
          <p:cNvSpPr/>
          <p:nvPr>
            <p:ph type="body" idx="4294967295"/>
          </p:nvPr>
        </p:nvSpPr>
        <p:spPr>
          <a:xfrm>
            <a:off x="457200" y="1676399"/>
            <a:ext cx="8305800" cy="4572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Some names for circuits mounted in expansion slots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Circuit cards, adapter boards, expansion cards, cards</a:t>
            </a:r>
          </a:p>
          <a:p>
            <a:pPr>
              <a:buChar char="•"/>
            </a:pPr>
            <a:r>
              <a:t>Cards that connect the CPU to an external device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Video: provides a port for the monitor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Sound: provides ports for speakers and microphones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Network: provides a port for a network cable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Modem: provides ports for phone lines</a:t>
            </a:r>
          </a:p>
          <a:p>
            <a:pPr>
              <a:buChar char="•"/>
            </a:pPr>
            <a:r>
              <a:t>Determine a card’s function by identifying its port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274" name="Shape 274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5" name="Shape 275"/>
          <p:cNvSpPr/>
          <p:nvPr/>
        </p:nvSpPr>
        <p:spPr>
          <a:xfrm>
            <a:off x="1828800" y="4495800"/>
            <a:ext cx="5867400" cy="77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/>
            </a:pPr>
            <a:r>
              <a:t>Figure 1-32 </a:t>
            </a:r>
            <a:r>
              <a:rPr b="0"/>
              <a:t>This adapter card is a modem card and is </a:t>
            </a:r>
          </a:p>
          <a:p>
            <a:pPr>
              <a:defRPr sz="1600"/>
            </a:pPr>
            <a:r>
              <a:t>mounted in a PCI slot on the motherboard</a:t>
            </a:r>
          </a:p>
          <a:p>
            <a:pPr>
              <a:defRPr sz="1600"/>
            </a:pPr>
            <a:r>
              <a:t>Courtesy: Course Technology/Cengage Learning</a:t>
            </a:r>
          </a:p>
        </p:txBody>
      </p:sp>
      <p:pic>
        <p:nvPicPr>
          <p:cNvPr id="276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0" y="1371600"/>
            <a:ext cx="4733925" cy="2800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279" name="Shape 279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0" name="Shape 280"/>
          <p:cNvSpPr/>
          <p:nvPr/>
        </p:nvSpPr>
        <p:spPr>
          <a:xfrm>
            <a:off x="685800" y="5105400"/>
            <a:ext cx="7696200" cy="77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/>
            </a:pPr>
            <a:r>
              <a:t>Figure 1-34 </a:t>
            </a:r>
            <a:r>
              <a:rPr b="0"/>
              <a:t>The easiest way to identify this video card is to look at the ports on the end of the card</a:t>
            </a:r>
          </a:p>
          <a:p>
            <a:pPr>
              <a:defRPr sz="1600"/>
            </a:pPr>
            <a:r>
              <a:t>Courtesy: Course Technology/Cengage Learning</a:t>
            </a:r>
          </a:p>
        </p:txBody>
      </p:sp>
      <p:pic>
        <p:nvPicPr>
          <p:cNvPr id="281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1676400"/>
            <a:ext cx="5429250" cy="2952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46" name="Shape 46"/>
          <p:cNvSpPr/>
          <p:nvPr>
            <p:ph type="sldNum" sz="quarter" idx="2"/>
          </p:nvPr>
        </p:nvSpPr>
        <p:spPr>
          <a:xfrm>
            <a:off x="8483776" y="6245225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" name="Shape 47"/>
          <p:cNvSpPr/>
          <p:nvPr/>
        </p:nvSpPr>
        <p:spPr>
          <a:xfrm>
            <a:off x="1066800" y="4964112"/>
            <a:ext cx="6477000" cy="77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/>
            </a:pPr>
            <a:r>
              <a:t>Figure 1-1 </a:t>
            </a:r>
            <a:r>
              <a:rPr b="0"/>
              <a:t>Computer activity consists of input, processing, storage, and output</a:t>
            </a:r>
          </a:p>
          <a:p>
            <a:pPr>
              <a:defRPr sz="1600"/>
            </a:pPr>
            <a:r>
              <a:t>Courtesy: Course Technology/Cengage Learning</a:t>
            </a:r>
          </a:p>
        </p:txBody>
      </p:sp>
      <p:pic>
        <p:nvPicPr>
          <p:cNvPr id="48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1295400"/>
            <a:ext cx="5205413" cy="3292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284" name="Shape 284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5" name="Shape 285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The Electrical System</a:t>
            </a:r>
          </a:p>
        </p:txBody>
      </p:sp>
      <p:sp>
        <p:nvSpPr>
          <p:cNvPr id="286" name="Shape 286"/>
          <p:cNvSpPr/>
          <p:nvPr>
            <p:ph type="body" idx="4294967295"/>
          </p:nvPr>
        </p:nvSpPr>
        <p:spPr>
          <a:xfrm>
            <a:off x="457200" y="1600199"/>
            <a:ext cx="8382000" cy="4572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Power supply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Most important electrical component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Converts AC voltage external source to DC voltage 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Reduces voltage from 110-120 volts to 12 volts or less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Runs a fan to cool the inside of the computer case</a:t>
            </a:r>
          </a:p>
          <a:p>
            <a:pPr>
              <a:buChar char="•"/>
            </a:pPr>
            <a:r>
              <a:t>Temperatures &gt; 185° F can cause component failure</a:t>
            </a:r>
          </a:p>
          <a:p>
            <a:pPr>
              <a:buChar char="•"/>
            </a:pPr>
            <a:r>
              <a:t>Motherboard has 1 or 2 connections to power supply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289" name="Shape 289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0" name="Shape 290"/>
          <p:cNvSpPr/>
          <p:nvPr/>
        </p:nvSpPr>
        <p:spPr>
          <a:xfrm>
            <a:off x="2209799" y="4724400"/>
            <a:ext cx="4572002" cy="99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/>
            </a:pPr>
            <a:r>
              <a:t>Figure 1-36 </a:t>
            </a:r>
            <a:r>
              <a:rPr b="0"/>
              <a:t>The motherboard receives its power from the power supply by way of a 20 or 24-pin connector called the P1 connector</a:t>
            </a:r>
          </a:p>
          <a:p>
            <a:pPr>
              <a:defRPr sz="1600"/>
            </a:pPr>
            <a:r>
              <a:t>Courtesy: Course Technology/Cengage Learning</a:t>
            </a:r>
          </a:p>
        </p:txBody>
      </p:sp>
      <p:pic>
        <p:nvPicPr>
          <p:cNvPr id="291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2200" y="1447800"/>
            <a:ext cx="4383088" cy="3017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Instructions Stored on the Motherboard and Other Boards</a:t>
            </a:r>
          </a:p>
        </p:txBody>
      </p:sp>
      <p:sp>
        <p:nvSpPr>
          <p:cNvPr id="294" name="Shape 294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BIOS (basic input/output system)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Data and instructions stored on ROM chips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ROM BIOS chips: type of firmware</a:t>
            </a:r>
          </a:p>
          <a:p>
            <a:pPr>
              <a:buChar char="•"/>
            </a:pPr>
            <a:r>
              <a:t>Three purposes served by motherboard ROM BIOS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System BIOS: manages simple devices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Startup BIOS: starts the computer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CMOS setup: changes motherboard settings</a:t>
            </a:r>
          </a:p>
          <a:p>
            <a:pPr>
              <a:buChar char="•"/>
            </a:pPr>
            <a:r>
              <a:t>CMOS RAM: includes date, time, port configurations</a:t>
            </a:r>
          </a:p>
          <a:p>
            <a:pPr>
              <a:buChar char="•"/>
            </a:pPr>
            <a:r>
              <a:t>Flash ROM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ROM chips that can be overwritten</a:t>
            </a:r>
          </a:p>
        </p:txBody>
      </p:sp>
      <p:sp>
        <p:nvSpPr>
          <p:cNvPr id="295" name="Shape 295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296" name="Shape 296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299" name="Shape 299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0" name="Shape 300"/>
          <p:cNvSpPr/>
          <p:nvPr/>
        </p:nvSpPr>
        <p:spPr>
          <a:xfrm>
            <a:off x="1143000" y="4724400"/>
            <a:ext cx="7315200" cy="77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/>
            </a:pPr>
            <a:r>
              <a:t>Figure 1-37 </a:t>
            </a:r>
            <a:r>
              <a:rPr b="0"/>
              <a:t>This firmware chip contains flash ROM and CMOS RAM; CMOS RAM is powered by the coin battery located near the chip</a:t>
            </a:r>
          </a:p>
          <a:p>
            <a:pPr>
              <a:defRPr sz="1600"/>
            </a:pPr>
            <a:r>
              <a:t>Courtesy: Course Technology/Cengage Learning</a:t>
            </a:r>
          </a:p>
        </p:txBody>
      </p:sp>
      <p:pic>
        <p:nvPicPr>
          <p:cNvPr id="301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1447800"/>
            <a:ext cx="5561013" cy="2835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type="title" idx="4294967295"/>
          </p:nvPr>
        </p:nvSpPr>
        <p:spPr>
          <a:xfrm>
            <a:off x="381000" y="-1"/>
            <a:ext cx="8229600" cy="1143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Activity 3</a:t>
            </a:r>
          </a:p>
        </p:txBody>
      </p:sp>
      <p:sp>
        <p:nvSpPr>
          <p:cNvPr id="304" name="Shape 304"/>
          <p:cNvSpPr/>
          <p:nvPr>
            <p:ph type="body" idx="4294967295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buChar char="•"/>
              <a:defRPr b="1"/>
            </a:pPr>
            <a:r>
              <a:t>Set A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Answer all the even numbered Questions on </a:t>
            </a:r>
            <a:r>
              <a:rPr b="1"/>
              <a:t>Review the Basics </a:t>
            </a:r>
            <a:r>
              <a:t>from Pages 29-30</a:t>
            </a:r>
          </a:p>
          <a:p>
            <a:pPr>
              <a:buChar char="•"/>
              <a:defRPr b="1"/>
            </a:pPr>
            <a:r>
              <a:t>Set B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Answer all the odd numbered Questions on </a:t>
            </a:r>
            <a:r>
              <a:rPr b="1"/>
              <a:t>Review the Basics </a:t>
            </a:r>
            <a:r>
              <a:t>from Pages 29-30</a:t>
            </a:r>
          </a:p>
        </p:txBody>
      </p:sp>
      <p:sp>
        <p:nvSpPr>
          <p:cNvPr id="305" name="Shape 305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306" name="Shape 306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309" name="Shape 309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0" name="Shape 310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Summary </a:t>
            </a:r>
          </a:p>
        </p:txBody>
      </p:sp>
      <p:sp>
        <p:nvSpPr>
          <p:cNvPr id="311" name="Shape 311"/>
          <p:cNvSpPr/>
          <p:nvPr>
            <p:ph type="body" idx="4294967295"/>
          </p:nvPr>
        </p:nvSpPr>
        <p:spPr>
          <a:xfrm>
            <a:off x="381000" y="1676399"/>
            <a:ext cx="8458200" cy="4572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A computer comprises hardware and software</a:t>
            </a:r>
          </a:p>
          <a:p>
            <a:pPr>
              <a:buChar char="•"/>
            </a:pPr>
            <a:r>
              <a:t>Main functions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Input, output, processing, storage</a:t>
            </a:r>
          </a:p>
          <a:p>
            <a:pPr>
              <a:buChar char="•"/>
            </a:pPr>
            <a:r>
              <a:t>Data stored in a binary format (one or zero, on or off)</a:t>
            </a:r>
          </a:p>
          <a:p>
            <a:pPr>
              <a:buChar char="•"/>
            </a:pPr>
            <a:r>
              <a:t>Input/output devices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Keyboard, mouse, printer, monitor</a:t>
            </a:r>
          </a:p>
          <a:p>
            <a:pPr>
              <a:buChar char="•"/>
            </a:pPr>
            <a:r>
              <a:t>Motherboard (system board)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Contains CPU, access to other circuit boards, peripherals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314" name="Shape 314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5" name="Shape 315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Summary (cont’d.)</a:t>
            </a:r>
          </a:p>
        </p:txBody>
      </p:sp>
      <p:sp>
        <p:nvSpPr>
          <p:cNvPr id="316" name="Shape 316"/>
          <p:cNvSpPr/>
          <p:nvPr>
            <p:ph type="body" idx="4294967295"/>
          </p:nvPr>
        </p:nvSpPr>
        <p:spPr>
          <a:xfrm>
            <a:off x="381000" y="1676399"/>
            <a:ext cx="8458200" cy="4572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Primary storage (RAM): volatile</a:t>
            </a:r>
          </a:p>
          <a:p>
            <a:pPr>
              <a:buChar char="•"/>
            </a:pPr>
            <a:r>
              <a:t>Secondary storage: nonvolatile</a:t>
            </a:r>
          </a:p>
          <a:p>
            <a:pPr>
              <a:buChar char="•"/>
            </a:pPr>
            <a:r>
              <a:t>Parallel and serial ATA standards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Enable secondary storage devices to interface with the motherboard </a:t>
            </a:r>
          </a:p>
          <a:p>
            <a:pPr>
              <a:buChar char="•"/>
            </a:pPr>
            <a:r>
              <a:t>Computer bus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System of communication pathways, protocols </a:t>
            </a:r>
          </a:p>
          <a:p>
            <a:pPr>
              <a:buChar char="•"/>
            </a:pPr>
            <a:r>
              <a:t>ROM BIOS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Helps start PCs; manages simple devices; changes some motherboard settings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xfrm>
            <a:off x="8483776" y="6245225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2" name="Shape 52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Hardware Needs Software to Work (cont’d.)</a:t>
            </a:r>
          </a:p>
        </p:txBody>
      </p:sp>
      <p:sp>
        <p:nvSpPr>
          <p:cNvPr id="53" name="Shape 53"/>
          <p:cNvSpPr/>
          <p:nvPr>
            <p:ph type="body" sz="quarter" idx="4294967295"/>
          </p:nvPr>
        </p:nvSpPr>
        <p:spPr>
          <a:xfrm>
            <a:off x="457200" y="1600200"/>
            <a:ext cx="8229600" cy="1371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User interaction with computer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User and software communicate with input device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Hardware uses two states: on and off</a:t>
            </a:r>
          </a:p>
        </p:txBody>
      </p:sp>
      <p:sp>
        <p:nvSpPr>
          <p:cNvPr id="54" name="Shape 54"/>
          <p:cNvSpPr/>
          <p:nvPr/>
        </p:nvSpPr>
        <p:spPr>
          <a:xfrm>
            <a:off x="1371600" y="5257800"/>
            <a:ext cx="6477000" cy="77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/>
            </a:pPr>
            <a:r>
              <a:t>Figure 1-2 </a:t>
            </a:r>
            <a:r>
              <a:rPr b="0"/>
              <a:t>All communication, storage, and processing of data inside a computer are in binary form until presented as output to the user </a:t>
            </a:r>
          </a:p>
          <a:p>
            <a:pPr>
              <a:defRPr sz="1600"/>
            </a:pPr>
            <a:r>
              <a:t>Courtesy: Course Technology/Cengage Learning</a:t>
            </a:r>
          </a:p>
        </p:txBody>
      </p:sp>
      <p:pic>
        <p:nvPicPr>
          <p:cNvPr id="55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3124200"/>
            <a:ext cx="5191125" cy="1933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Hardware Needs Software to Work (cont’d.)</a:t>
            </a:r>
          </a:p>
        </p:txBody>
      </p:sp>
      <p:sp>
        <p:nvSpPr>
          <p:cNvPr id="58" name="Shape 58"/>
          <p:cNvSpPr/>
          <p:nvPr>
            <p:ph type="body" idx="4294967295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Binary number system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Stores and reads two states</a:t>
            </a:r>
          </a:p>
          <a:p>
            <a:pPr lvl="2" marL="1143000" indent="-228600">
              <a:spcBef>
                <a:spcPts val="0"/>
              </a:spcBef>
              <a:defRPr sz="2200"/>
            </a:pPr>
            <a:r>
              <a:t>Zero or one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Bit: binary digit</a:t>
            </a:r>
          </a:p>
          <a:p>
            <a:pPr lvl="2" marL="1143000" indent="-228600">
              <a:spcBef>
                <a:spcPts val="0"/>
              </a:spcBef>
              <a:defRPr sz="2200"/>
            </a:pPr>
            <a:r>
              <a:t>Value of zero or one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Nibble: four bits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Byte: eight bits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Used for counting, calculation, storage operations </a:t>
            </a:r>
          </a:p>
          <a:p>
            <a:pPr>
              <a:buChar char="•"/>
            </a:pPr>
            <a:r>
              <a:t>American Standard Code for Information Interchange (ASCII)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Used for storing information</a:t>
            </a:r>
          </a:p>
        </p:txBody>
      </p:sp>
      <p:sp>
        <p:nvSpPr>
          <p:cNvPr id="59" name="Shape 59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xfrm>
            <a:off x="8483776" y="6245225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63" name="Shape 63"/>
          <p:cNvSpPr/>
          <p:nvPr>
            <p:ph type="sldNum" sz="quarter" idx="2"/>
          </p:nvPr>
        </p:nvSpPr>
        <p:spPr>
          <a:xfrm>
            <a:off x="8483776" y="6245225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4" name="Shape 64"/>
          <p:cNvSpPr/>
          <p:nvPr/>
        </p:nvSpPr>
        <p:spPr>
          <a:xfrm>
            <a:off x="1600200" y="5029200"/>
            <a:ext cx="5562600" cy="99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/>
            </a:pPr>
            <a:r>
              <a:t>Figure 1-3 </a:t>
            </a:r>
            <a:r>
              <a:rPr b="0"/>
              <a:t>All letters and numbers are stored in a computer as a series of bits, each represented in the computer as on or off</a:t>
            </a:r>
          </a:p>
          <a:p>
            <a:pPr>
              <a:defRPr sz="1600"/>
            </a:pPr>
            <a:r>
              <a:t>Courtesy: Course Technology/Cengage Learning</a:t>
            </a:r>
          </a:p>
        </p:txBody>
      </p:sp>
      <p:pic>
        <p:nvPicPr>
          <p:cNvPr id="65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2133600"/>
            <a:ext cx="4611688" cy="2011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Hardware Needs Software to Work (cont’d.)</a:t>
            </a:r>
          </a:p>
        </p:txBody>
      </p:sp>
      <p:sp>
        <p:nvSpPr>
          <p:cNvPr id="68" name="Shape 68"/>
          <p:cNvSpPr/>
          <p:nvPr>
            <p:ph type="body" idx="4294967295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Hexadecimal number system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Base 16 number system</a:t>
            </a:r>
            <a:endParaRPr sz="2200"/>
          </a:p>
          <a:p>
            <a:pPr lvl="1" marL="742950" indent="-285750">
              <a:spcBef>
                <a:spcPts val="0"/>
              </a:spcBef>
              <a:defRPr sz="2400"/>
            </a:pPr>
            <a:r>
              <a:t>Counts from 0 to F, where A=10, B=11, C=12, D=13, E=14, F=15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Used in many aspects in computing like, Memory Addresses, Color System for Web, IPv6 addressing for Networking</a:t>
            </a:r>
          </a:p>
        </p:txBody>
      </p:sp>
      <p:sp>
        <p:nvSpPr>
          <p:cNvPr id="69" name="Shape 69"/>
          <p:cNvSpPr/>
          <p:nvPr/>
        </p:nvSpPr>
        <p:spPr>
          <a:xfrm>
            <a:off x="457200" y="6245225"/>
            <a:ext cx="556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A+ Guide to Managing and Maintaining Your PC, 7e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xfrm>
            <a:off x="8483776" y="6245225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